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Asap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Asap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Asap-italic.fntdata"/><Relationship Id="rId14" Type="http://schemas.openxmlformats.org/officeDocument/2006/relationships/slide" Target="slides/slide8.xml"/><Relationship Id="rId36" Type="http://schemas.openxmlformats.org/officeDocument/2006/relationships/font" Target="fonts/Asap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Asap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b5b618b88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b5b618b88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b5b618b88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b5b618b88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b5b618b88_0_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b5b618b88_0_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b5b618b88_0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b5b618b88_0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b5b618b88_0_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b5b618b88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'time bend with done'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(done)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Promise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resolve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done();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},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>
              <a:solidFill>
                <a:srgbClr val="83009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3009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'additions'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fakeAsync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Promise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resolve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flushMicrotasks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tick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1999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tick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b5b618b88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b5b618b88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'time bend with done'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(done)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Promise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resolve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done();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},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>
              <a:solidFill>
                <a:srgbClr val="83009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3009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'additions'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fakeAsync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Promise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resolve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flushMicrotasks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tick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1999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tick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5b618b88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5b618b88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'time bend with done'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(done)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Promise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resolve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done();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},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>
              <a:solidFill>
                <a:srgbClr val="83009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3009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'additions'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fakeAsync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Promise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resolve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flushMicrotasks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tick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1999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tick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b5b618b88_0_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b5b618b88_0_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'time bend with done'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(done)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Promise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resolve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done();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},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});</a:t>
            </a:r>
            <a:endParaRPr>
              <a:solidFill>
                <a:srgbClr val="83009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3009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test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067D17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'additions'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fakeAsync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{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0033B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let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 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setTimeout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++, 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2000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Promise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resolve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(() =&gt; 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++);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flushMicrotasks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tick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1999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tick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>
                <a:solidFill>
                  <a:srgbClr val="83009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expect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248F8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).</a:t>
            </a:r>
            <a:r>
              <a:rPr lang="en-GB">
                <a:solidFill>
                  <a:srgbClr val="7A7A43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toBe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>
                <a:solidFill>
                  <a:srgbClr val="1750E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8080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}));</a:t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80808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b5b618b88_0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b5b618b88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b5b618b88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b5b618b88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b5b618b88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b5b618b88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Not Optimal because we have to path stored.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b5b618b88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b5b618b88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Kurze Demo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b5b618b88_0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cb5b618b88_0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Jest comes from React which usually works with functions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In general class also have functions that do the actual work. So it's not a big deal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b5b618b88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cb5b618b88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cb5b618b88_0_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cb5b618b88_0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Most of the times you just check if mock is called or you just provide an implementation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b5b618b88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cb5b618b88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Most of the times you just check if mock is called or you just provide an implementation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cb5b618b88_0_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cb5b618b88_0_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Most of the times you just check if mock is called or you just provide an implementation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b5b618b88_0_8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b5b618b88_0_8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Most of the times you just check if mock is called or you just provide an implementation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b5b618b88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cb5b618b88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Most of the times you just check if mock is called or you just provide an implementation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cb5b618b88_0_7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cb5b618b88_0_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cb5b618b88_0_7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cb5b618b88_0_7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Make aware of the way that the Observable is used with scheduled instead of of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Explain the scheduler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Show the synchronous version with of and explain that the SafeSubscriber hides the expects although it is called.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Discuss the possibility to globally define the Observable/Promise vs. beforeEach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b5b618b88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b5b618b88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Kurze Demo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b5b618b88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b5b618b88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b5b618b88_0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cb5b618b88_0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b5b618b88_0_6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b5b618b88_0_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b5b618b88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b5b618b88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It is important that also MacroTasks work with that, when they finish within 5 seconds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b5b618b88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b5b618b88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b5b618b88_0_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b5b618b88_0_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1"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2" name="Google Shape;6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23025" y="0"/>
            <a:ext cx="50209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9" y="0"/>
            <a:ext cx="914004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>
            <p:ph type="title"/>
          </p:nvPr>
        </p:nvSpPr>
        <p:spPr>
          <a:xfrm>
            <a:off x="388950" y="553675"/>
            <a:ext cx="38484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sap"/>
              <a:buChar char="●"/>
              <a:defRPr sz="18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 Testing</a:t>
            </a:r>
            <a:endParaRPr/>
          </a:p>
        </p:txBody>
      </p:sp>
      <p:sp>
        <p:nvSpPr>
          <p:cNvPr id="104" name="Google Shape;104;p25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</a:t>
            </a:r>
            <a:r>
              <a:rPr lang="en-GB"/>
              <a:t> - Asynchronity and Mocking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async/await</a:t>
            </a:r>
            <a:endParaRPr/>
          </a:p>
        </p:txBody>
      </p:sp>
      <p:sp>
        <p:nvSpPr>
          <p:cNvPr id="158" name="Google Shape;15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"should test with done"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async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await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Promise.resolve().then(()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a++;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Angular-based Approaches</a:t>
            </a:r>
            <a:endParaRPr/>
          </a:p>
        </p:txBody>
      </p:sp>
      <p:sp>
        <p:nvSpPr>
          <p:cNvPr id="164" name="Google Shape;164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waitForAsync</a:t>
            </a:r>
            <a:br>
              <a:rPr lang="en-GB"/>
            </a:b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fakeAsync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flushMicrotasks: run all Microtasks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</a:t>
            </a:r>
            <a:r>
              <a:rPr lang="en-GB"/>
              <a:t>ick: move forward in time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</a:t>
            </a:r>
            <a:r>
              <a:rPr lang="en-GB"/>
              <a:t>lush: run all asynchronous tasks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waitForAsync: Automatic done callback</a:t>
            </a:r>
            <a:endParaRPr/>
          </a:p>
        </p:txBody>
      </p:sp>
      <p:sp>
        <p:nvSpPr>
          <p:cNvPr id="170" name="Google Shape;170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'async'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waitForAsync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expect.hasAssertions();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Promise.resolve().then(()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a++;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window.setTimeout(()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a++;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},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rgbClr val="83009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fakeAsync: Turn asynchronity into</a:t>
            </a:r>
            <a:r>
              <a:rPr lang="en-GB"/>
              <a:t> synchronity</a:t>
            </a:r>
            <a:endParaRPr/>
          </a:p>
        </p:txBody>
      </p:sp>
      <p:sp>
        <p:nvSpPr>
          <p:cNvPr id="176" name="Google Shape;176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"microtasks"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fakeAsync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Promise.resolve().then(()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flushMicrotasks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}));</a:t>
            </a:r>
            <a:endParaRPr sz="1100">
              <a:solidFill>
                <a:srgbClr val="83009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fakeAsync</a:t>
            </a:r>
            <a:endParaRPr/>
          </a:p>
        </p:txBody>
      </p:sp>
      <p:sp>
        <p:nvSpPr>
          <p:cNvPr id="182" name="Google Shape;182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"immediate macrotasks"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fakeAsync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window.setTimeout(()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tick();</a:t>
            </a:r>
            <a:endParaRPr b="1"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}));</a:t>
            </a:r>
            <a:endParaRPr sz="1100">
              <a:solidFill>
                <a:srgbClr val="83009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fakeAsync</a:t>
            </a:r>
            <a:endParaRPr/>
          </a:p>
        </p:txBody>
      </p:sp>
      <p:sp>
        <p:nvSpPr>
          <p:cNvPr id="188" name="Google Shape;188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"delayed macrotasks"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fakeAsync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window.setTimeout(()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),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2000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tick(</a:t>
            </a:r>
            <a:r>
              <a:rPr b="1"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2000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}),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rgbClr val="83009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fakeAsync</a:t>
            </a:r>
            <a:endParaRPr/>
          </a:p>
        </p:txBody>
      </p:sp>
      <p:sp>
        <p:nvSpPr>
          <p:cNvPr id="194" name="Google Shape;19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test(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"delayed macrotasks"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fakeAsync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window.setTimeout(()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),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2000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flush();</a:t>
            </a:r>
            <a:endParaRPr b="1"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  </a:t>
            </a:r>
            <a:endParaRPr b="1"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}),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rgbClr val="83009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Mocking (Test Doubles)</a:t>
            </a:r>
            <a:endParaRPr/>
          </a:p>
        </p:txBody>
      </p:sp>
      <p:sp>
        <p:nvSpPr>
          <p:cNvPr id="200" name="Google Shape;20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625" y="1078000"/>
            <a:ext cx="6000750" cy="390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Two Types</a:t>
            </a:r>
            <a:endParaRPr/>
          </a:p>
        </p:txBody>
      </p:sp>
      <p:sp>
        <p:nvSpPr>
          <p:cNvPr id="207" name="Google Shape;207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Mock: </a:t>
            </a:r>
            <a:r>
              <a:rPr lang="en-GB"/>
              <a:t>Verify a call to a dependency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A "side-effect only" dependency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Usage has to be verified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e.g. SnackBar, Router navigation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Test verifies the mock is called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Stub: Replace a dependency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When dependency returns a value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e.g. HTTP Request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Is enough in most cases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Test doesn't verify the stub is called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export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ValidAddressLookuper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constructor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addresses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AddressSource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addressValidator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AddressValidatorService</a:t>
            </a:r>
            <a:endParaRPr sz="1050">
              <a:solidFill>
                <a:srgbClr val="267F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) {}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lookup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query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):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addresses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filter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addressSource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addressValidator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isValidAddress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addressSource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some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address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address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value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startsWith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query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solidFill>
                <a:srgbClr val="0033B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Parameterisable Tests 1/2</a:t>
            </a:r>
            <a:endParaRPr/>
          </a:p>
        </p:txBody>
      </p:sp>
      <p:sp>
        <p:nvSpPr>
          <p:cNvPr id="110" name="Google Shape;11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for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words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of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'Veni vidi vici'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3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'Lorem ipsum'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'The brown 🦊 jumped over the lazy 🐶'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8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'Some  space 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]) {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830091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`"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${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" should have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${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 words`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() =&gt; {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100">
                <a:solidFill>
                  <a:srgbClr val="830091"/>
                </a:solidFill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split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 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filter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((word) =&gt; word)).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toHaveLength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});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Mocking Functions</a:t>
            </a:r>
            <a:endParaRPr/>
          </a:p>
        </p:txBody>
      </p:sp>
      <p:sp>
        <p:nvSpPr>
          <p:cNvPr id="219" name="Google Shape;219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validatorFn = jest.fn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&lt;boolean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[AddressSource]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&gt;(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(addressSource) </a:t>
            </a:r>
            <a:r>
              <a:rPr b="1"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b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/>
          </a:p>
        </p:txBody>
      </p:sp>
      <p:sp>
        <p:nvSpPr>
          <p:cNvPr id="220" name="Google Shape;220;p44"/>
          <p:cNvSpPr txBox="1"/>
          <p:nvPr/>
        </p:nvSpPr>
        <p:spPr>
          <a:xfrm>
            <a:off x="3565375" y="1354950"/>
            <a:ext cx="13632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return value</a:t>
            </a:r>
            <a:endParaRPr/>
          </a:p>
        </p:txBody>
      </p:sp>
      <p:cxnSp>
        <p:nvCxnSpPr>
          <p:cNvPr id="221" name="Google Shape;221;p44"/>
          <p:cNvCxnSpPr>
            <a:stCxn id="220" idx="2"/>
          </p:cNvCxnSpPr>
          <p:nvPr/>
        </p:nvCxnSpPr>
        <p:spPr>
          <a:xfrm flipH="1">
            <a:off x="2883775" y="1744650"/>
            <a:ext cx="1363200" cy="67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22" name="Google Shape;222;p44"/>
          <p:cNvGrpSpPr/>
          <p:nvPr/>
        </p:nvGrpSpPr>
        <p:grpSpPr>
          <a:xfrm>
            <a:off x="3896575" y="1354950"/>
            <a:ext cx="3903000" cy="1015500"/>
            <a:chOff x="3896575" y="2650350"/>
            <a:chExt cx="3903000" cy="1015500"/>
          </a:xfrm>
        </p:grpSpPr>
        <p:sp>
          <p:nvSpPr>
            <p:cNvPr id="223" name="Google Shape;223;p44"/>
            <p:cNvSpPr txBox="1"/>
            <p:nvPr/>
          </p:nvSpPr>
          <p:spPr>
            <a:xfrm>
              <a:off x="5394175" y="2650350"/>
              <a:ext cx="2405400" cy="3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arguments of functions</a:t>
              </a:r>
              <a:endParaRPr/>
            </a:p>
          </p:txBody>
        </p:sp>
        <p:cxnSp>
          <p:nvCxnSpPr>
            <p:cNvPr id="224" name="Google Shape;224;p44"/>
            <p:cNvCxnSpPr>
              <a:stCxn id="223" idx="2"/>
            </p:cNvCxnSpPr>
            <p:nvPr/>
          </p:nvCxnSpPr>
          <p:spPr>
            <a:xfrm flipH="1">
              <a:off x="3896575" y="3040050"/>
              <a:ext cx="2700300" cy="625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25" name="Google Shape;225;p44"/>
          <p:cNvGrpSpPr/>
          <p:nvPr/>
        </p:nvGrpSpPr>
        <p:grpSpPr>
          <a:xfrm>
            <a:off x="435125" y="2849250"/>
            <a:ext cx="2584800" cy="648000"/>
            <a:chOff x="435125" y="3916050"/>
            <a:chExt cx="2584800" cy="648000"/>
          </a:xfrm>
        </p:grpSpPr>
        <p:sp>
          <p:nvSpPr>
            <p:cNvPr id="226" name="Google Shape;226;p44"/>
            <p:cNvSpPr txBox="1"/>
            <p:nvPr/>
          </p:nvSpPr>
          <p:spPr>
            <a:xfrm>
              <a:off x="435125" y="4174350"/>
              <a:ext cx="2584800" cy="3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optional implementation</a:t>
              </a:r>
              <a:endParaRPr/>
            </a:p>
          </p:txBody>
        </p:sp>
        <p:cxnSp>
          <p:nvCxnSpPr>
            <p:cNvPr id="227" name="Google Shape;227;p44"/>
            <p:cNvCxnSpPr>
              <a:stCxn id="226" idx="0"/>
            </p:cNvCxnSpPr>
            <p:nvPr/>
          </p:nvCxnSpPr>
          <p:spPr>
            <a:xfrm rot="10800000">
              <a:off x="1297025" y="3916050"/>
              <a:ext cx="430500" cy="258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Pragmatic mocking</a:t>
            </a:r>
            <a:endParaRPr/>
          </a:p>
        </p:txBody>
      </p:sp>
      <p:sp>
        <p:nvSpPr>
          <p:cNvPr id="233" name="Google Shape;233;p45"/>
          <p:cNvSpPr txBox="1"/>
          <p:nvPr>
            <p:ph idx="1" type="body"/>
          </p:nvPr>
        </p:nvSpPr>
        <p:spPr>
          <a:xfrm>
            <a:off x="311700" y="1152475"/>
            <a:ext cx="85206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addressValidator: 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Partial&lt;AddressValidator&gt;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isValidAddress: jest.fn&lt;boolean, [AddressSource]&gt;((addressSource)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</a:t>
            </a:r>
            <a:endParaRPr/>
          </a:p>
        </p:txBody>
      </p:sp>
      <p:sp>
        <p:nvSpPr>
          <p:cNvPr id="239" name="Google Shape;239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mock validator'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{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isValidAddress: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jest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[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AddressSource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]&gt;(()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};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ValidAddressLookuper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value: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expiryDate: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Date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2000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],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AddressValidatorService</a:t>
            </a:r>
            <a:endParaRPr sz="1050">
              <a:solidFill>
                <a:srgbClr val="267F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lookup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)).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toBe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95E2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</a:t>
            </a:r>
            <a:endParaRPr/>
          </a:p>
        </p:txBody>
      </p:sp>
      <p:sp>
        <p:nvSpPr>
          <p:cNvPr id="245" name="Google Shape;245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mock validator'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{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isValidAddress: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jest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[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AddressSource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]&gt;(()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};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ValidAddressLookuper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value: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expiryDate: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Date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2000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],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AddressValidatorService</a:t>
            </a:r>
            <a:endParaRPr sz="1050">
              <a:solidFill>
                <a:srgbClr val="267F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050">
              <a:solidFill>
                <a:srgbClr val="001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  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lookup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 strike="sngStrik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 strike="sngStrik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050" strike="sng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 strike="sngStrike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lookuper</a:t>
            </a:r>
            <a:r>
              <a:rPr lang="en-GB" sz="1050" strike="sng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 strike="sngStrik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lookup</a:t>
            </a:r>
            <a:r>
              <a:rPr lang="en-GB" sz="1050" strike="sng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 strike="sngStrik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 strike="sng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)).</a:t>
            </a:r>
            <a:r>
              <a:rPr lang="en-GB" sz="1050" strike="sngStrike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toBe</a:t>
            </a:r>
            <a:r>
              <a:rPr lang="en-GB" sz="1050" strike="sng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 strike="sng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050" strike="sng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1"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95E2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</a:t>
            </a:r>
            <a:endParaRPr/>
          </a:p>
        </p:txBody>
      </p:sp>
      <p:sp>
        <p:nvSpPr>
          <p:cNvPr id="251" name="Google Shape;251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mock validator'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{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isValidAddress: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jest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[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AddressSource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]&gt;(()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};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ValidAddressLookuper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value: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expiryDate: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Date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2000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],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AddressValidatorService</a:t>
            </a:r>
            <a:endParaRPr sz="1050">
              <a:solidFill>
                <a:srgbClr val="267F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050">
              <a:solidFill>
                <a:srgbClr val="001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  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lookup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 strike="sng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  expect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isValidAddress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toBeCalled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endParaRPr sz="1050" strike="sng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95E2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</a:t>
            </a:r>
            <a:endParaRPr/>
          </a:p>
        </p:txBody>
      </p:sp>
      <p:sp>
        <p:nvSpPr>
          <p:cNvPr id="257" name="Google Shape;257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mock validator'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{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isValidAddress: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jest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[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AddressSource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]&gt;(()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};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ValidAddressLookuper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value: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expiryDate: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Date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2000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],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AddressValidatorService</a:t>
            </a:r>
            <a:endParaRPr sz="1050">
              <a:solidFill>
                <a:srgbClr val="267F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050">
              <a:solidFill>
                <a:srgbClr val="001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  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lookup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isValidAddress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toBeCalledWith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({</a:t>
            </a:r>
            <a:endParaRPr b="1"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value: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b="1"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expiryDate: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Date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2000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b="1"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95E2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</a:t>
            </a:r>
            <a:endParaRPr/>
          </a:p>
        </p:txBody>
      </p:sp>
      <p:sp>
        <p:nvSpPr>
          <p:cNvPr id="263" name="Google Shape;263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mock validator'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{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isValidAddress: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jest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fn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[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AddressSource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]&gt;(()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};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70C1"/>
                </a:solidFill>
                <a:latin typeface="Consolas"/>
                <a:ea typeface="Consolas"/>
                <a:cs typeface="Consolas"/>
                <a:sym typeface="Consolas"/>
              </a:rPr>
              <a:t>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ValidAddressLookuper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()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value: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expiryDate: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Date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2000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],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AF00DB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050">
                <a:solidFill>
                  <a:srgbClr val="267F99"/>
                </a:solidFill>
                <a:latin typeface="Consolas"/>
                <a:ea typeface="Consolas"/>
                <a:cs typeface="Consolas"/>
                <a:sym typeface="Consolas"/>
              </a:rPr>
              <a:t>AddressValidatorService</a:t>
            </a:r>
            <a:endParaRPr sz="1050">
              <a:solidFill>
                <a:srgbClr val="267F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);</a:t>
            </a: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sz="1050">
              <a:solidFill>
                <a:srgbClr val="001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001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  lookuper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lookup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 strike="sng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validator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isValidAddress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mock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calls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</a:t>
            </a:r>
            <a:r>
              <a:rPr b="1"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][</a:t>
            </a:r>
            <a:r>
              <a:rPr b="1" lang="en-GB" sz="105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].</a:t>
            </a:r>
            <a:r>
              <a:rPr b="1" lang="en-GB" sz="1050">
                <a:solidFill>
                  <a:srgbClr val="001080"/>
                </a:solidFill>
                <a:latin typeface="Consolas"/>
                <a:ea typeface="Consolas"/>
                <a:cs typeface="Consolas"/>
                <a:sym typeface="Consolas"/>
              </a:rPr>
              <a:t>value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GB" sz="1050">
                <a:solidFill>
                  <a:srgbClr val="795E26"/>
                </a:solidFill>
                <a:latin typeface="Consolas"/>
                <a:ea typeface="Consolas"/>
                <a:cs typeface="Consolas"/>
                <a:sym typeface="Consolas"/>
              </a:rPr>
              <a:t>toBe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05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'Domgasse 5'</a:t>
            </a: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r>
              <a:rPr b="1"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795E2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Spying</a:t>
            </a:r>
            <a:endParaRPr/>
          </a:p>
        </p:txBody>
      </p:sp>
      <p:sp>
        <p:nvSpPr>
          <p:cNvPr id="269" name="Google Shape;269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83009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'should check with validator mocked'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() =&gt; {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 </a:t>
            </a:r>
            <a:r>
              <a:rPr lang="en-GB" sz="1100">
                <a:solidFill>
                  <a:srgbClr val="248F8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addressValidator 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-GB" sz="11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-GB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AddressValidator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();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 </a:t>
            </a:r>
            <a:r>
              <a:rPr lang="en-GB" sz="1100">
                <a:solidFill>
                  <a:srgbClr val="248F8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spy 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-GB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jest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b="1" i="1"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spyOn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GB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AddressValidator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'isValidAddress'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&gt;(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100">
                <a:solidFill>
                  <a:srgbClr val="248F8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addressValidator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'isValidAddress'</a:t>
            </a:r>
            <a:br>
              <a:rPr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 </a:t>
            </a:r>
            <a:r>
              <a:rPr lang="en-GB" sz="1100">
                <a:solidFill>
                  <a:srgbClr val="248F8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addresses 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 [</a:t>
            </a:r>
            <a:r>
              <a:rPr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'Domgasse 15, 1010 Wien'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];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const </a:t>
            </a:r>
            <a:r>
              <a:rPr lang="en-GB" sz="1100">
                <a:solidFill>
                  <a:srgbClr val="248F8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lookuper 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-GB" sz="1100">
                <a:solidFill>
                  <a:srgbClr val="0033B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new </a:t>
            </a:r>
            <a:r>
              <a:rPr lang="en-GB" sz="11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AddressLookuper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(() =&gt; </a:t>
            </a:r>
            <a:r>
              <a:rPr lang="en-GB" sz="1100">
                <a:solidFill>
                  <a:srgbClr val="248F8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addresses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248F8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addressValidator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248F8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lookuper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100">
                <a:solidFill>
                  <a:srgbClr val="7A7A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lookup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'Domgassse 15'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83009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248F8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addressValidator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100">
                <a:solidFill>
                  <a:srgbClr val="7A7A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isValidAddress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GB" sz="1100">
                <a:solidFill>
                  <a:srgbClr val="7A7A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toHaveBeenCalledWith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'Domgasse 15, 1010 Wien'</a:t>
            </a:r>
            <a:br>
              <a:rPr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67D1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100">
              <a:solidFill>
                <a:srgbClr val="080808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270" name="Google Shape;270;p51"/>
          <p:cNvGrpSpPr/>
          <p:nvPr/>
        </p:nvGrpSpPr>
        <p:grpSpPr>
          <a:xfrm>
            <a:off x="1934625" y="1892200"/>
            <a:ext cx="2331300" cy="468150"/>
            <a:chOff x="1934625" y="1816000"/>
            <a:chExt cx="2331300" cy="468150"/>
          </a:xfrm>
        </p:grpSpPr>
        <p:sp>
          <p:nvSpPr>
            <p:cNvPr id="271" name="Google Shape;271;p51"/>
            <p:cNvSpPr txBox="1"/>
            <p:nvPr/>
          </p:nvSpPr>
          <p:spPr>
            <a:xfrm>
              <a:off x="2596125" y="1985650"/>
              <a:ext cx="905100" cy="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/>
                <a:t>Type Safe</a:t>
              </a:r>
              <a:endParaRPr sz="1200"/>
            </a:p>
          </p:txBody>
        </p:sp>
        <p:cxnSp>
          <p:nvCxnSpPr>
            <p:cNvPr id="272" name="Google Shape;272;p51"/>
            <p:cNvCxnSpPr>
              <a:stCxn id="271" idx="3"/>
            </p:cNvCxnSpPr>
            <p:nvPr/>
          </p:nvCxnSpPr>
          <p:spPr>
            <a:xfrm flipH="1" rot="10800000">
              <a:off x="3501225" y="1816000"/>
              <a:ext cx="764700" cy="318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73" name="Google Shape;273;p51"/>
            <p:cNvCxnSpPr>
              <a:stCxn id="271" idx="1"/>
            </p:cNvCxnSpPr>
            <p:nvPr/>
          </p:nvCxnSpPr>
          <p:spPr>
            <a:xfrm rot="10800000">
              <a:off x="1934625" y="2133100"/>
              <a:ext cx="661500" cy="1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"/>
            <a:ext cx="9144000" cy="6096016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52"/>
          <p:cNvSpPr txBox="1"/>
          <p:nvPr/>
        </p:nvSpPr>
        <p:spPr>
          <a:xfrm>
            <a:off x="311700" y="445025"/>
            <a:ext cx="17655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Lab Time</a:t>
            </a:r>
            <a:endParaRPr sz="2800"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Parameterisable Tests 2/2</a:t>
            </a:r>
            <a:endParaRPr/>
          </a:p>
        </p:txBody>
      </p:sp>
      <p:sp>
        <p:nvSpPr>
          <p:cNvPr id="116" name="Google Shape;11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830091"/>
                </a:solidFill>
                <a:latin typeface="Consolas"/>
                <a:ea typeface="Consolas"/>
                <a:cs typeface="Consolas"/>
                <a:sym typeface="Consolas"/>
              </a:rPr>
              <a:t>it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each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([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'Veni vidi vici'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3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'Lorem ipsum'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'The brown 🦊 jumped over the lazy 🐶'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8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},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sentence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'Some  space 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words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])(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'"$sentence" should have $words words'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({ sentence, words }) =&gt; {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830091"/>
                </a:solidFill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(sentence.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split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 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filter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((word) =&gt; word)).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toHaveLength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(words);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100">
              <a:solidFill>
                <a:srgbClr val="0033B3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8"/>
          <p:cNvSpPr txBox="1"/>
          <p:nvPr>
            <p:ph type="title"/>
          </p:nvPr>
        </p:nvSpPr>
        <p:spPr>
          <a:xfrm>
            <a:off x="0" y="0"/>
            <a:ext cx="9144000" cy="841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Asynchronity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Potential Problems</a:t>
            </a:r>
            <a:endParaRPr/>
          </a:p>
        </p:txBody>
      </p:sp>
      <p:sp>
        <p:nvSpPr>
          <p:cNvPr id="128" name="Google Shape;12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Expects not running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Timeouts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Native Approaches</a:t>
            </a:r>
            <a:endParaRPr/>
          </a:p>
        </p:txBody>
      </p:sp>
      <p:sp>
        <p:nvSpPr>
          <p:cNvPr id="134" name="Google Shape;13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</a:t>
            </a:r>
            <a:r>
              <a:rPr lang="en-GB"/>
              <a:t>one callback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</a:t>
            </a:r>
            <a:r>
              <a:rPr lang="en-GB"/>
              <a:t>eturn Promise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expect().resolves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async/await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done</a:t>
            </a:r>
            <a:endParaRPr/>
          </a:p>
        </p:txBody>
      </p:sp>
      <p:sp>
        <p:nvSpPr>
          <p:cNvPr id="140" name="Google Shape;14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"should test with done"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(done)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Promise.resolve()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.then(()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a++;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})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.then(done, done);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return the Promise</a:t>
            </a:r>
            <a:endParaRPr/>
          </a:p>
        </p:txBody>
      </p:sp>
      <p:sp>
        <p:nvSpPr>
          <p:cNvPr id="146" name="Google Shape;14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"should return the promise"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Promise.resolve().then(()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a++;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expect(a).toBe(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return expect().resolves</a:t>
            </a:r>
            <a:endParaRPr/>
          </a:p>
        </p:txBody>
      </p:sp>
      <p:sp>
        <p:nvSpPr>
          <p:cNvPr id="152" name="Google Shape;15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"should test with expect.resolves"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=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promise = Promise.resolve().then(()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 + 1);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expect(promise).resolves.toBe(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gularArchitect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